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1" r:id="rId5"/>
    <p:sldId id="260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6B536F-543E-46E8-BA7B-06542AB90FE6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C0112-052B-400E-BB78-1B57EC8FB1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E60D0-CC5B-4D76-9F15-3FE9D2B93FD0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FE82F82-765D-4F85-B4B4-175CD9C9D9F0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784A4DE-049C-4191-8669-C3430857DFBE}" type="slidenum">
              <a:rPr lang="en-US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471F84-F105-4471-BBC1-E38A6BD8C814}" type="slidenum">
              <a:rPr lang="en-US"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9C1107A-93E6-436D-B59E-0A98E21D883A}" type="slidenum">
              <a:rPr lang="en-US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CDAE4-6C11-4C3F-8522-FE1473CE87FF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CDAE4-6C11-4C3F-8522-FE1473CE87FF}" type="slidenum">
              <a:rPr lang="en-US"/>
              <a:pPr/>
              <a:t>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6CDAE4-6C11-4C3F-8522-FE1473CE87FF}" type="slidenum">
              <a:rPr lang="en-US"/>
              <a:pPr/>
              <a:t>4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B7E68F-96B6-4CB8-A3F2-7F69A86F19C7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99F4F26-3D32-46C6-9417-EA0A16585C7C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Saccharide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ED52C49-8FDB-4C30-9C30-3848764B52E3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C6AC52F-6DD1-434B-A037-F9C88ABE394A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85800"/>
            <a:ext cx="4570413" cy="342900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87394D-371B-43CD-A240-F9580EE4D954}" type="slidenum">
              <a:rPr lang="en-US"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5800"/>
            <a:ext cx="4570412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C1A91-7ECB-45C2-9566-B6C70283D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1845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4DB74-2A29-4628-BDA9-62B518D35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8099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com/chemistry/nucleotides-nucleic-acids-atp-rna-dna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hyperlink" Target="http://upload.wikimedia.org/wikipedia/en/b/b9/Nucleotides.pn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com/chemistry/what-is-a-lipid-organic-chemistry-fats-phospholipids-waxes-steroids.html" TargetMode="External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Cell_membrane_detailed_diagram_4.sv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youtube.com/watch?v=rSAaiYKF0cs&amp;feature=related" TargetMode="External"/><Relationship Id="rId4" Type="http://schemas.openxmlformats.org/officeDocument/2006/relationships/hyperlink" Target="https://www.youtube.com/watch?v=FofPjj7v41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org/chemistry/organic-chemistry-what-is-a-carbohydrate.html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www.scienceprofonline.org/chemistry/what-are-proteins-amino-acids-peptide-bonds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com/chemistry/what-are-proteins-amino-acids-peptide-bond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profonline.org/chemistry/what-are-proteins-amino-acids-peptide-bond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0"/>
            <a:ext cx="8229600" cy="2133599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BASIC CONCEPTS IN CHEMISTRY </a:t>
            </a:r>
            <a:r>
              <a:rPr lang="en-US" b="1" i="1" dirty="0"/>
              <a:t>	</a:t>
            </a:r>
          </a:p>
        </p:txBody>
      </p:sp>
      <p:sp>
        <p:nvSpPr>
          <p:cNvPr id="286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8676" name="Picture 4" descr="way cool science stuf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286000"/>
            <a:ext cx="3018972" cy="3657600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05200" y="3657600"/>
            <a:ext cx="5638801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Dr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M. </a:t>
            </a:r>
            <a:r>
              <a:rPr kumimoji="0" lang="en-GB" sz="32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Srinivas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3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en-GB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M.Pharm,PhD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Professor &amp; HOD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GB" sz="24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Department of Pharmaceutical Chemistry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GB" sz="2400" b="1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GB" sz="3200" b="1" dirty="0" smtClean="0">
              <a:solidFill>
                <a:srgbClr val="FF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GB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taff\Desktop\college_logo-removebg-preview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152400"/>
            <a:ext cx="3276600" cy="1409700"/>
          </a:xfrm>
          <a:prstGeom prst="rect">
            <a:avLst/>
          </a:prstGeom>
          <a:noFill/>
        </p:spPr>
      </p:pic>
      <p:pic>
        <p:nvPicPr>
          <p:cNvPr id="1027" name="Picture 3" descr="C:\Users\staff\Desktop\Capture-removebg-preview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2514600"/>
            <a:ext cx="2605087" cy="2597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934325" cy="542925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0033CC"/>
                </a:solidFill>
                <a:latin typeface="Comic Sans MS" pitchFamily="66" charset="0"/>
              </a:rPr>
              <a:t>Organic Molecules –</a:t>
            </a:r>
            <a:r>
              <a:rPr lang="en-US" altLang="en-US" sz="2800" b="1" smtClean="0">
                <a:solidFill>
                  <a:srgbClr val="0033CC"/>
                </a:solidFill>
                <a:latin typeface="Comic Sans MS" pitchFamily="66" charset="0"/>
              </a:rPr>
              <a:t> Nucleic Acids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838200"/>
            <a:ext cx="8839200" cy="6019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500" dirty="0" smtClean="0">
                <a:latin typeface="Comic Sans MS" pitchFamily="66" charset="0"/>
                <a:hlinkClick r:id="rId3"/>
              </a:rPr>
              <a:t>Nucleic acids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200" dirty="0" smtClean="0">
                <a:latin typeface="Comic Sans MS" pitchFamily="66" charset="0"/>
              </a:rPr>
              <a:t>(both RNA and DNA) </a:t>
            </a:r>
            <a:r>
              <a:rPr lang="en-US" sz="1500" dirty="0" smtClean="0">
                <a:latin typeface="Comic Sans MS" pitchFamily="66" charset="0"/>
              </a:rPr>
              <a:t>are macromolecules; polymers made up of monomers called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nucleotides</a:t>
            </a:r>
            <a:r>
              <a:rPr lang="en-US" sz="1500" b="1" dirty="0" smtClean="0">
                <a:latin typeface="Comic Sans MS" pitchFamily="66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sz="12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500" dirty="0" smtClean="0">
                <a:latin typeface="Comic Sans MS" pitchFamily="66" charset="0"/>
              </a:rPr>
              <a:t>Nucleic acids </a:t>
            </a:r>
            <a:r>
              <a:rPr lang="en-US" sz="1500" b="1" dirty="0" smtClean="0">
                <a:latin typeface="Comic Sans MS" pitchFamily="66" charset="0"/>
              </a:rPr>
              <a:t>deoxy</a:t>
            </a:r>
            <a:r>
              <a:rPr lang="en-US" sz="1500" b="1" dirty="0" smtClean="0">
                <a:solidFill>
                  <a:srgbClr val="FFC000"/>
                </a:solidFill>
                <a:latin typeface="Comic Sans MS" pitchFamily="66" charset="0"/>
              </a:rPr>
              <a:t>ribo</a:t>
            </a:r>
            <a:r>
              <a:rPr lang="en-US" sz="1500" b="1" dirty="0" smtClean="0">
                <a:latin typeface="Comic Sans MS" pitchFamily="66" charset="0"/>
              </a:rPr>
              <a:t>nucleic acid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200" dirty="0" smtClean="0">
                <a:latin typeface="Comic Sans MS" pitchFamily="66" charset="0"/>
              </a:rPr>
              <a:t>(DNA) </a:t>
            </a:r>
            <a:r>
              <a:rPr lang="en-US" sz="1500" dirty="0" smtClean="0">
                <a:latin typeface="Comic Sans MS" pitchFamily="66" charset="0"/>
              </a:rPr>
              <a:t>and </a:t>
            </a:r>
            <a:r>
              <a:rPr lang="en-US" sz="1500" b="1" dirty="0" smtClean="0">
                <a:solidFill>
                  <a:srgbClr val="FFC000"/>
                </a:solidFill>
                <a:latin typeface="Comic Sans MS" pitchFamily="66" charset="0"/>
              </a:rPr>
              <a:t>ribo</a:t>
            </a:r>
            <a:r>
              <a:rPr lang="en-US" sz="1500" b="1" dirty="0" smtClean="0">
                <a:latin typeface="Comic Sans MS" pitchFamily="66" charset="0"/>
              </a:rPr>
              <a:t>nucleic acid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200" dirty="0" smtClean="0">
                <a:latin typeface="Comic Sans MS" pitchFamily="66" charset="0"/>
              </a:rPr>
              <a:t>(RNA) </a:t>
            </a:r>
            <a:r>
              <a:rPr lang="en-US" sz="1500" dirty="0" smtClean="0">
                <a:latin typeface="Comic Sans MS" pitchFamily="66" charset="0"/>
              </a:rPr>
              <a:t>= genetic material of cells.</a:t>
            </a:r>
          </a:p>
          <a:p>
            <a:pPr eaLnBrk="1" hangingPunct="1">
              <a:buFontTx/>
              <a:buNone/>
              <a:defRPr/>
            </a:pPr>
            <a:endParaRPr lang="en-US" sz="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500" dirty="0" smtClean="0">
                <a:latin typeface="Comic Sans MS" pitchFamily="66" charset="0"/>
              </a:rPr>
              <a:t>Names derived from type of </a:t>
            </a:r>
            <a:r>
              <a:rPr lang="en-US" sz="1500" b="1" dirty="0" smtClean="0">
                <a:latin typeface="Comic Sans MS" pitchFamily="66" charset="0"/>
              </a:rPr>
              <a:t>sugar</a:t>
            </a:r>
            <a:r>
              <a:rPr lang="en-US" sz="1500" dirty="0" smtClean="0">
                <a:latin typeface="Comic Sans MS" pitchFamily="66" charset="0"/>
              </a:rPr>
              <a:t> contained within molecules = </a:t>
            </a:r>
            <a:r>
              <a:rPr lang="en-US" sz="1500" b="1" dirty="0" smtClean="0">
                <a:latin typeface="Comic Sans MS" pitchFamily="66" charset="0"/>
              </a:rPr>
              <a:t>ribose</a:t>
            </a:r>
          </a:p>
          <a:p>
            <a:pPr eaLnBrk="1" hangingPunct="1">
              <a:buFontTx/>
              <a:buNone/>
              <a:defRPr/>
            </a:pPr>
            <a:endParaRPr lang="en-US" sz="8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500" b="1" dirty="0" smtClean="0">
                <a:latin typeface="Comic Sans MS" pitchFamily="66" charset="0"/>
              </a:rPr>
              <a:t>Nucleotides</a:t>
            </a:r>
            <a:endParaRPr lang="en-US" sz="8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500" dirty="0" smtClean="0">
                <a:latin typeface="Comic Sans MS" pitchFamily="66" charset="0"/>
              </a:rPr>
              <a:t>Each monomer of nucleic acid is a </a:t>
            </a:r>
            <a:r>
              <a:rPr lang="en-US" sz="1500" b="1" dirty="0" smtClean="0">
                <a:latin typeface="Comic Sans MS" pitchFamily="66" charset="0"/>
              </a:rPr>
              <a:t>nucleotide</a:t>
            </a:r>
            <a:r>
              <a:rPr lang="en-US" sz="1500" dirty="0" smtClean="0">
                <a:latin typeface="Comic Sans MS" pitchFamily="66" charset="0"/>
              </a:rPr>
              <a:t> and consists of 3 portions: </a:t>
            </a:r>
          </a:p>
          <a:p>
            <a:pPr eaLnBrk="1" hangingPunct="1">
              <a:buFontTx/>
              <a:buNone/>
              <a:defRPr/>
            </a:pPr>
            <a:r>
              <a:rPr lang="en-US" sz="1500" dirty="0" smtClean="0">
                <a:latin typeface="Comic Sans MS" pitchFamily="66" charset="0"/>
              </a:rPr>
              <a:t>	</a:t>
            </a:r>
            <a:r>
              <a:rPr lang="en-US" sz="1200" dirty="0" smtClean="0">
                <a:latin typeface="Comic Sans MS" pitchFamily="66" charset="0"/>
              </a:rPr>
              <a:t>- a </a:t>
            </a:r>
            <a:r>
              <a:rPr lang="en-US" sz="1600" b="1" dirty="0" smtClean="0">
                <a:solidFill>
                  <a:srgbClr val="FF9900"/>
                </a:solidFill>
                <a:latin typeface="Comic Sans MS" pitchFamily="66" charset="0"/>
              </a:rPr>
              <a:t>sugar</a:t>
            </a:r>
          </a:p>
          <a:p>
            <a:pPr eaLnBrk="1" hangingPunct="1">
              <a:buFontTx/>
              <a:buNone/>
              <a:defRPr/>
            </a:pPr>
            <a:r>
              <a:rPr lang="en-US" sz="1200" dirty="0" smtClean="0">
                <a:latin typeface="Comic Sans MS" pitchFamily="66" charset="0"/>
              </a:rPr>
              <a:t>	- one or more </a:t>
            </a:r>
            <a:r>
              <a:rPr lang="en-US" sz="1600" b="1" dirty="0" smtClean="0">
                <a:solidFill>
                  <a:srgbClr val="FF0000"/>
                </a:solidFill>
                <a:latin typeface="Comic Sans MS" pitchFamily="66" charset="0"/>
              </a:rPr>
              <a:t>phosphate</a:t>
            </a:r>
          </a:p>
          <a:p>
            <a:pPr eaLnBrk="1" hangingPunct="1">
              <a:buFontTx/>
              <a:buNone/>
              <a:defRPr/>
            </a:pPr>
            <a:r>
              <a:rPr lang="en-US" sz="1200" dirty="0" smtClean="0">
                <a:latin typeface="Comic Sans MS" pitchFamily="66" charset="0"/>
              </a:rPr>
              <a:t>	- one of five cyclic </a:t>
            </a:r>
            <a:r>
              <a:rPr lang="en-US" sz="1600" b="1" dirty="0" smtClean="0">
                <a:solidFill>
                  <a:srgbClr val="0000FF"/>
                </a:solidFill>
                <a:latin typeface="Comic Sans MS" pitchFamily="66" charset="0"/>
              </a:rPr>
              <a:t>nitrogenous bases</a:t>
            </a:r>
            <a:endParaRPr lang="en-US" sz="1600" b="1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200" dirty="0" smtClean="0">
                <a:latin typeface="Comic Sans MS" pitchFamily="66" charset="0"/>
              </a:rPr>
              <a:t>		+adenine, guanine (double-ringed purines) </a:t>
            </a:r>
          </a:p>
          <a:p>
            <a:pPr eaLnBrk="1" hangingPunct="1">
              <a:buFontTx/>
              <a:buNone/>
              <a:defRPr/>
            </a:pPr>
            <a:r>
              <a:rPr lang="en-US" sz="1200" dirty="0" smtClean="0">
                <a:latin typeface="Comic Sans MS" pitchFamily="66" charset="0"/>
              </a:rPr>
              <a:t>		+ cytosine, thiamine or uracil (single-ringed </a:t>
            </a:r>
            <a:r>
              <a:rPr lang="en-US" sz="1200" dirty="0" err="1" smtClean="0">
                <a:latin typeface="Comic Sans MS" pitchFamily="66" charset="0"/>
              </a:rPr>
              <a:t>pyrimidines</a:t>
            </a:r>
            <a:r>
              <a:rPr lang="en-US" sz="1200" dirty="0" smtClean="0">
                <a:latin typeface="Comic Sans MS" pitchFamily="66" charset="0"/>
              </a:rPr>
              <a:t>)</a:t>
            </a:r>
          </a:p>
        </p:txBody>
      </p:sp>
      <p:pic>
        <p:nvPicPr>
          <p:cNvPr id="14340" name="Picture 4" descr="Image:Nucleotides.png">
            <a:hlinkClick r:id="rId4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4419600"/>
            <a:ext cx="8153400" cy="21336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521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228600"/>
            <a:ext cx="81534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3200" dirty="0" smtClean="0">
                <a:solidFill>
                  <a:schemeClr val="folHlink"/>
                </a:solidFill>
                <a:latin typeface="Comic Sans MS" pitchFamily="66" charset="0"/>
              </a:rPr>
              <a:t>Organic Molecules –</a:t>
            </a:r>
            <a:r>
              <a:rPr lang="en-US" altLang="en-US" sz="3200" b="1" dirty="0" smtClean="0">
                <a:solidFill>
                  <a:schemeClr val="folHlink"/>
                </a:solidFill>
                <a:latin typeface="Comic Sans MS" pitchFamily="66" charset="0"/>
              </a:rPr>
              <a:t> </a:t>
            </a:r>
            <a:r>
              <a:rPr lang="en-US" altLang="en-US" sz="3200" b="1" dirty="0" smtClean="0">
                <a:solidFill>
                  <a:schemeClr val="folHlink"/>
                </a:solidFill>
                <a:latin typeface="Comic Sans MS" pitchFamily="66" charset="0"/>
                <a:hlinkClick r:id="rId3"/>
              </a:rPr>
              <a:t>Lipids</a:t>
            </a:r>
            <a:r>
              <a:rPr lang="en-US" altLang="en-US" sz="2800" b="1" dirty="0" smtClean="0">
                <a:latin typeface="Comic Sans MS" pitchFamily="66" charset="0"/>
              </a:rPr>
              <a:t> </a:t>
            </a:r>
            <a:br>
              <a:rPr lang="en-US" altLang="en-US" sz="2800" b="1" dirty="0" smtClean="0">
                <a:latin typeface="Comic Sans MS" pitchFamily="66" charset="0"/>
              </a:rPr>
            </a:br>
            <a:r>
              <a:rPr lang="en-US" altLang="en-US" sz="1400" i="1" dirty="0" smtClean="0">
                <a:latin typeface="Comic Sans MS" pitchFamily="66" charset="0"/>
              </a:rPr>
              <a:t>(</a:t>
            </a:r>
            <a:r>
              <a:rPr lang="en-US" altLang="en-US" sz="1800" i="1" dirty="0" smtClean="0">
                <a:solidFill>
                  <a:schemeClr val="tx1"/>
                </a:solidFill>
                <a:latin typeface="Comic Sans MS" pitchFamily="66" charset="0"/>
              </a:rPr>
              <a:t>Fats</a:t>
            </a:r>
            <a:r>
              <a:rPr lang="en-US" altLang="en-US" sz="1800" i="1" dirty="0" smtClean="0">
                <a:latin typeface="Comic Sans MS" pitchFamily="66" charset="0"/>
              </a:rPr>
              <a:t>, Phospholipids, Waxes &amp; Steroids)</a:t>
            </a:r>
            <a:r>
              <a:rPr lang="en-US" altLang="en-US" dirty="0" smtClean="0">
                <a:latin typeface="Comic Sans MS" pitchFamily="66" charset="0"/>
              </a:rPr>
              <a:t/>
            </a:r>
            <a:br>
              <a:rPr lang="en-US" altLang="en-US" dirty="0" smtClean="0">
                <a:latin typeface="Comic Sans MS" pitchFamily="66" charset="0"/>
              </a:rPr>
            </a:br>
            <a:endParaRPr lang="en-US" altLang="en-US" sz="4800" dirty="0" smtClean="0">
              <a:latin typeface="Comic Sans MS" pitchFamily="66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371600"/>
            <a:ext cx="8839200" cy="2286000"/>
          </a:xfrm>
        </p:spPr>
        <p:txBody>
          <a:bodyPr>
            <a:normAutofit fontScale="62500" lnSpcReduction="200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sz="1800" dirty="0" smtClean="0">
                <a:latin typeface="Comic Sans MS" pitchFamily="66" charset="0"/>
              </a:rPr>
              <a:t>Hydrophobic macromolecules…insoluble in water.</a:t>
            </a:r>
          </a:p>
          <a:p>
            <a:pPr marL="533400" indent="-533400" eaLnBrk="1" hangingPunct="1">
              <a:buFontTx/>
              <a:buNone/>
            </a:pPr>
            <a:endParaRPr lang="en-US" altLang="en-US" sz="1800" dirty="0" smtClean="0"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</a:pPr>
            <a:r>
              <a:rPr lang="en-US" altLang="en-US" sz="1800" dirty="0" smtClean="0">
                <a:latin typeface="Comic Sans MS" pitchFamily="66" charset="0"/>
              </a:rPr>
              <a:t>Not attracted to water because …</a:t>
            </a:r>
          </a:p>
          <a:p>
            <a:pPr marL="533400" indent="-533400" eaLnBrk="1" hangingPunct="1">
              <a:buFontTx/>
              <a:buNone/>
            </a:pPr>
            <a:endParaRPr lang="en-US" altLang="en-US" sz="1800" dirty="0" smtClean="0"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</a:pPr>
            <a:r>
              <a:rPr lang="en-US" altLang="en-US" sz="1800" i="1" dirty="0" smtClean="0">
                <a:latin typeface="Comic Sans MS" pitchFamily="66" charset="0"/>
              </a:rPr>
              <a:t>non-polar covalent bonds linking carbon &amp; hydrogen </a:t>
            </a:r>
            <a:r>
              <a:rPr lang="en-US" altLang="en-US" sz="1800" dirty="0" smtClean="0">
                <a:latin typeface="Comic Sans MS" pitchFamily="66" charset="0"/>
              </a:rPr>
              <a:t>aren’t attracted to the </a:t>
            </a:r>
            <a:r>
              <a:rPr lang="en-US" altLang="en-US" sz="1800" i="1" dirty="0" smtClean="0">
                <a:latin typeface="Comic Sans MS" pitchFamily="66" charset="0"/>
              </a:rPr>
              <a:t>polar bonds of water</a:t>
            </a:r>
            <a:r>
              <a:rPr lang="en-US" altLang="en-US" sz="1800" dirty="0" smtClean="0">
                <a:latin typeface="Comic Sans MS" pitchFamily="66" charset="0"/>
              </a:rPr>
              <a:t>.</a:t>
            </a:r>
          </a:p>
          <a:p>
            <a:pPr marL="533400" indent="-533400" eaLnBrk="1" hangingPunct="1">
              <a:buFontTx/>
              <a:buNone/>
            </a:pPr>
            <a:endParaRPr lang="en-US" altLang="en-US" sz="1800" dirty="0" smtClean="0"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</a:pPr>
            <a:endParaRPr lang="en-US" altLang="en-US" sz="2800" dirty="0" smtClean="0"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</a:pPr>
            <a:endParaRPr lang="en-US" altLang="en-US" sz="2800" dirty="0" smtClean="0"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</a:pPr>
            <a:endParaRPr lang="en-US" altLang="en-US" sz="2800" dirty="0" smtClean="0"/>
          </a:p>
          <a:p>
            <a:pPr marL="533400" indent="-533400" eaLnBrk="1" hangingPunct="1">
              <a:buFontTx/>
              <a:buNone/>
            </a:pPr>
            <a:r>
              <a:rPr lang="en-US" altLang="en-US" sz="2800" dirty="0" smtClean="0"/>
              <a:t> </a:t>
            </a:r>
          </a:p>
          <a:p>
            <a:pPr marL="533400" indent="-533400" eaLnBrk="1" hangingPunct="1">
              <a:buFontTx/>
              <a:buNone/>
            </a:pPr>
            <a:endParaRPr lang="en-US" altLang="en-US" sz="2800" dirty="0" smtClean="0"/>
          </a:p>
        </p:txBody>
      </p:sp>
      <p:pic>
        <p:nvPicPr>
          <p:cNvPr id="19461" name="Picture 25" descr="Phospholipid_structur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3733800"/>
            <a:ext cx="1563688" cy="2362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2" name="Picture 28" descr="Beeswax_foundation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3733800"/>
            <a:ext cx="2362200" cy="23622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9463" name="Picture 29" descr="Cholesterol-3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733800"/>
            <a:ext cx="15811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0" descr="oil-water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733800"/>
            <a:ext cx="2390775" cy="235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662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8382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Organic Molecules –</a:t>
            </a:r>
            <a:r>
              <a:rPr lang="en-US" altLang="en-US" sz="3200" b="1" smtClean="0">
                <a:solidFill>
                  <a:schemeClr val="folHlink"/>
                </a:solidFill>
                <a:latin typeface="Comic Sans MS" pitchFamily="66" charset="0"/>
              </a:rPr>
              <a:t> Lipids</a:t>
            </a:r>
            <a:r>
              <a:rPr lang="en-US" altLang="en-US" sz="2800" b="1" smtClean="0">
                <a:latin typeface="Comic Sans MS" pitchFamily="66" charset="0"/>
              </a:rPr>
              <a:t> </a:t>
            </a:r>
            <a:br>
              <a:rPr lang="en-US" altLang="en-US" sz="2800" b="1" smtClean="0">
                <a:latin typeface="Comic Sans MS" pitchFamily="66" charset="0"/>
              </a:rPr>
            </a:br>
            <a:r>
              <a:rPr lang="en-US" altLang="en-US" sz="2000" i="1" smtClean="0">
                <a:latin typeface="Comic Sans MS" pitchFamily="66" charset="0"/>
              </a:rPr>
              <a:t>(</a:t>
            </a:r>
            <a:r>
              <a:rPr lang="en-US" altLang="en-US" sz="2000" b="1" i="1" smtClean="0">
                <a:solidFill>
                  <a:schemeClr val="tx1"/>
                </a:solidFill>
                <a:latin typeface="Comic Sans MS" pitchFamily="66" charset="0"/>
              </a:rPr>
              <a:t>Fats</a:t>
            </a:r>
            <a:r>
              <a:rPr lang="en-US" altLang="en-US" sz="2000" i="1" smtClean="0">
                <a:latin typeface="Comic Sans MS" pitchFamily="66" charset="0"/>
              </a:rPr>
              <a:t>, Phospholipids, Waxes &amp; Steroids)</a:t>
            </a:r>
            <a:endParaRPr lang="en-US" altLang="en-US" sz="480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828800"/>
            <a:ext cx="4419600" cy="45720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  <a:defRPr/>
            </a:pPr>
            <a:r>
              <a:rPr lang="en-US" sz="2800" b="1" dirty="0" smtClean="0">
                <a:latin typeface="Comic Sans MS" pitchFamily="66" charset="0"/>
              </a:rPr>
              <a:t>Fats </a:t>
            </a:r>
            <a:r>
              <a:rPr lang="en-US" sz="2800" dirty="0" smtClean="0">
                <a:latin typeface="Comic Sans MS" pitchFamily="66" charset="0"/>
              </a:rPr>
              <a:t>	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</a:rPr>
              <a:t>	Fats and oils are made from two kinds of molecules: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glycerol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000" i="1" dirty="0" smtClean="0">
                <a:latin typeface="Comic Sans MS" pitchFamily="66" charset="0"/>
              </a:rPr>
              <a:t>	   (a type of alcohol) 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</a:rPr>
              <a:t>	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400" dirty="0" smtClean="0">
                <a:latin typeface="Comic Sans MS" pitchFamily="66" charset="0"/>
              </a:rPr>
              <a:t>	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fatty acids</a:t>
            </a:r>
            <a:endParaRPr lang="en-US" sz="24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  <a:p>
            <a:pPr marL="533400" indent="-533400" eaLnBrk="1" hangingPunct="1">
              <a:buFontTx/>
              <a:buNone/>
              <a:defRPr/>
            </a:pPr>
            <a:r>
              <a:rPr lang="en-US" sz="2000" i="1" dirty="0" smtClean="0">
                <a:latin typeface="Comic Sans MS" pitchFamily="66" charset="0"/>
              </a:rPr>
              <a:t>	   (triglycerides)</a:t>
            </a:r>
            <a:r>
              <a:rPr lang="en-US" sz="2800" dirty="0" smtClean="0">
                <a:latin typeface="Comic Sans MS" pitchFamily="66" charset="0"/>
              </a:rPr>
              <a:t> </a:t>
            </a:r>
          </a:p>
          <a:p>
            <a:pPr marL="533400" indent="-533400" eaLnBrk="1" hangingPunct="1">
              <a:buFontTx/>
              <a:buNone/>
              <a:defRPr/>
            </a:pPr>
            <a:r>
              <a:rPr lang="en-US" sz="2800" dirty="0" smtClean="0"/>
              <a:t> </a:t>
            </a:r>
          </a:p>
          <a:p>
            <a:pPr marL="533400" indent="-533400" eaLnBrk="1" hangingPunct="1"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20484" name="Picture 4" descr="fa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29200" y="2514600"/>
            <a:ext cx="3581400" cy="35528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485" name="Picture 9" descr="oil-wat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6600" y="152400"/>
            <a:ext cx="1754188" cy="16208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91021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Organic Molecules –</a:t>
            </a:r>
            <a:r>
              <a:rPr lang="en-US" altLang="en-US" sz="3200" b="1" smtClean="0">
                <a:solidFill>
                  <a:schemeClr val="folHlink"/>
                </a:solidFill>
                <a:latin typeface="Comic Sans MS" pitchFamily="66" charset="0"/>
              </a:rPr>
              <a:t> Lipids</a:t>
            </a:r>
            <a:r>
              <a:rPr lang="en-US" altLang="en-US" sz="3200" b="1" smtClean="0">
                <a:latin typeface="Comic Sans MS" pitchFamily="66" charset="0"/>
              </a:rPr>
              <a:t> </a:t>
            </a:r>
            <a:br>
              <a:rPr lang="en-US" altLang="en-US" sz="3200" b="1" smtClean="0">
                <a:latin typeface="Comic Sans MS" pitchFamily="66" charset="0"/>
              </a:rPr>
            </a:br>
            <a:r>
              <a:rPr lang="en-US" altLang="en-US" sz="2000" i="1" smtClean="0">
                <a:latin typeface="Comic Sans MS" pitchFamily="66" charset="0"/>
              </a:rPr>
              <a:t>(Fats, </a:t>
            </a:r>
            <a:r>
              <a:rPr lang="en-US" altLang="en-US" sz="2000" b="1" i="1" smtClean="0">
                <a:solidFill>
                  <a:schemeClr val="tx1"/>
                </a:solidFill>
                <a:latin typeface="Comic Sans MS" pitchFamily="66" charset="0"/>
              </a:rPr>
              <a:t>Phospholipids</a:t>
            </a:r>
            <a:r>
              <a:rPr lang="en-US" altLang="en-US" sz="2000" i="1" smtClean="0">
                <a:latin typeface="Comic Sans MS" pitchFamily="66" charset="0"/>
              </a:rPr>
              <a:t>, Waxes &amp; Steroids)</a:t>
            </a:r>
            <a:endParaRPr lang="en-US" altLang="en-US" sz="2000" smtClean="0">
              <a:latin typeface="Comic Sans MS" pitchFamily="66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95400"/>
            <a:ext cx="3962400" cy="4953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/>
              <a:t> </a:t>
            </a:r>
            <a:r>
              <a:rPr lang="en-US" sz="2400" b="1" dirty="0" smtClean="0">
                <a:latin typeface="Comic Sans MS" pitchFamily="66" charset="0"/>
              </a:rPr>
              <a:t>Phospholipids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4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	Phospholipids are a major component of all cell membranes.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1600" dirty="0" smtClean="0">
                <a:latin typeface="Comic Sans MS" pitchFamily="66" charset="0"/>
              </a:rPr>
              <a:t>Most phospholipids contain a </a:t>
            </a:r>
            <a:r>
              <a:rPr lang="en-US" sz="1600" dirty="0" err="1" smtClean="0">
                <a:latin typeface="Comic Sans MS" pitchFamily="66" charset="0"/>
              </a:rPr>
              <a:t>diglyceride</a:t>
            </a:r>
            <a:r>
              <a:rPr lang="en-US" sz="1600" dirty="0" smtClean="0">
                <a:latin typeface="Comic Sans MS" pitchFamily="66" charset="0"/>
              </a:rPr>
              <a:t> as the tail, and a phosphate group for head.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defRPr/>
            </a:pPr>
            <a:r>
              <a:rPr lang="en-US" sz="1600" dirty="0" smtClean="0">
                <a:latin typeface="Comic Sans MS" pitchFamily="66" charset="0"/>
              </a:rPr>
              <a:t>Hydrocarbon tails are </a:t>
            </a:r>
            <a:r>
              <a:rPr lang="en-US" sz="1800" b="1" dirty="0" smtClean="0">
                <a:solidFill>
                  <a:srgbClr val="FF0000"/>
                </a:solidFill>
                <a:latin typeface="Comic Sans MS" pitchFamily="66" charset="0"/>
              </a:rPr>
              <a:t>hydrophobic</a:t>
            </a:r>
            <a:r>
              <a:rPr lang="en-US" sz="1600" dirty="0" smtClean="0">
                <a:latin typeface="Comic Sans MS" pitchFamily="66" charset="0"/>
              </a:rPr>
              <a:t>, but phosphate heads are </a:t>
            </a:r>
            <a:r>
              <a:rPr lang="en-US" sz="1800" b="1" dirty="0" smtClean="0">
                <a:solidFill>
                  <a:srgbClr val="0000FF"/>
                </a:solidFill>
                <a:latin typeface="Comic Sans MS" pitchFamily="66" charset="0"/>
              </a:rPr>
              <a:t>hydrophilic</a:t>
            </a:r>
            <a:r>
              <a:rPr lang="en-US" sz="1600" dirty="0" smtClean="0">
                <a:latin typeface="Comic Sans MS" pitchFamily="66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4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1600" dirty="0" smtClean="0">
                <a:latin typeface="Comic Sans MS" pitchFamily="66" charset="0"/>
              </a:rPr>
              <a:t> 	So phospholipids are soluble in both water and oil.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0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1600" dirty="0" smtClean="0">
                <a:latin typeface="Comic Sans MS" pitchFamily="66" charset="0"/>
              </a:rPr>
              <a:t> 	Tails from both layers facing inward and the heads facing outward =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phospholipid bilayer</a:t>
            </a:r>
            <a:r>
              <a:rPr lang="en-US" sz="1600" dirty="0" smtClean="0">
                <a:latin typeface="Comic Sans MS" pitchFamily="66" charset="0"/>
              </a:rPr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</p:txBody>
      </p:sp>
      <p:sp>
        <p:nvSpPr>
          <p:cNvPr id="21508" name="Text Box 19"/>
          <p:cNvSpPr txBox="1">
            <a:spLocks noChangeArrowheads="1"/>
          </p:cNvSpPr>
          <p:nvPr/>
        </p:nvSpPr>
        <p:spPr bwMode="auto">
          <a:xfrm>
            <a:off x="5715000" y="6629400"/>
            <a:ext cx="34290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US" altLang="en-US" sz="1000">
                <a:latin typeface="Comic Sans MS" pitchFamily="66" charset="0"/>
                <a:cs typeface="Arial" charset="0"/>
              </a:rPr>
              <a:t>Image: </a:t>
            </a:r>
            <a:r>
              <a:rPr lang="en-US" altLang="en-US" sz="1000">
                <a:latin typeface="Comic Sans MS" pitchFamily="66" charset="0"/>
                <a:cs typeface="Arial" charset="0"/>
                <a:hlinkClick r:id="rId3"/>
              </a:rPr>
              <a:t>Cell Membrane</a:t>
            </a:r>
            <a:r>
              <a:rPr lang="en-US" altLang="en-US" sz="1000">
                <a:latin typeface="Comic Sans MS" pitchFamily="66" charset="0"/>
                <a:cs typeface="Arial" charset="0"/>
              </a:rPr>
              <a:t>, Wiki; </a:t>
            </a:r>
          </a:p>
        </p:txBody>
      </p:sp>
      <p:pic>
        <p:nvPicPr>
          <p:cNvPr id="21509" name="Picture 24" descr="Cell_membrane_phospholipi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8600" y="1143000"/>
            <a:ext cx="5105400" cy="5257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859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smtClean="0">
                <a:solidFill>
                  <a:schemeClr val="folHlink"/>
                </a:solidFill>
                <a:latin typeface="Comic Sans MS" pitchFamily="66" charset="0"/>
              </a:rPr>
              <a:t>Organic Molecules –</a:t>
            </a:r>
            <a:r>
              <a:rPr lang="en-US" altLang="en-US" sz="3200" b="1" smtClean="0">
                <a:solidFill>
                  <a:schemeClr val="folHlink"/>
                </a:solidFill>
                <a:latin typeface="Comic Sans MS" pitchFamily="66" charset="0"/>
              </a:rPr>
              <a:t> Lipids</a:t>
            </a:r>
            <a:r>
              <a:rPr lang="en-US" altLang="en-US" sz="3200" b="1" smtClean="0">
                <a:latin typeface="Comic Sans MS" pitchFamily="66" charset="0"/>
              </a:rPr>
              <a:t> </a:t>
            </a:r>
            <a:br>
              <a:rPr lang="en-US" altLang="en-US" sz="3200" b="1" smtClean="0">
                <a:latin typeface="Comic Sans MS" pitchFamily="66" charset="0"/>
              </a:rPr>
            </a:br>
            <a:r>
              <a:rPr lang="en-US" altLang="en-US" sz="2000" i="1" smtClean="0">
                <a:latin typeface="Comic Sans MS" pitchFamily="66" charset="0"/>
              </a:rPr>
              <a:t>(Fats, Phospholipids, </a:t>
            </a:r>
            <a:r>
              <a:rPr lang="en-US" altLang="en-US" sz="2000" b="1" i="1" smtClean="0">
                <a:solidFill>
                  <a:schemeClr val="tx1"/>
                </a:solidFill>
                <a:latin typeface="Comic Sans MS" pitchFamily="66" charset="0"/>
              </a:rPr>
              <a:t>Waxes &amp; Steroids</a:t>
            </a:r>
            <a:r>
              <a:rPr lang="en-US" altLang="en-US" sz="2000" i="1" smtClean="0">
                <a:latin typeface="Comic Sans MS" pitchFamily="66" charset="0"/>
              </a:rPr>
              <a:t>)</a:t>
            </a:r>
            <a:endParaRPr lang="en-US" altLang="en-US" sz="2000" smtClean="0">
              <a:latin typeface="Comic Sans MS" pitchFamily="66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038600" cy="5257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Waxes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1800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	Do not have a hydrophilic head: so completely water insoluble.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Steroids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800" b="1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1800" dirty="0" smtClean="0">
                <a:latin typeface="Comic Sans MS" pitchFamily="66" charset="0"/>
              </a:rPr>
              <a:t> 	</a:t>
            </a:r>
            <a:r>
              <a:rPr lang="en-US" sz="1600" dirty="0" smtClean="0">
                <a:latin typeface="Comic Sans MS" pitchFamily="66" charset="0"/>
              </a:rPr>
              <a:t>The central core of a cholesterol molecule (4 fused rings) is shared by all steroids.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  <a:cs typeface="Arial" pitchFamily="34" charset="0"/>
              </a:rPr>
              <a:t>•	</a:t>
            </a:r>
            <a:r>
              <a:rPr lang="en-US" sz="1600" dirty="0" smtClean="0">
                <a:latin typeface="Comic Sans MS" pitchFamily="66" charset="0"/>
              </a:rPr>
              <a:t>Cholesterol is precursor to our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sex</a:t>
            </a:r>
            <a:r>
              <a:rPr lang="en-US" sz="1600" dirty="0" smtClean="0">
                <a:latin typeface="Comic Sans MS" pitchFamily="66" charset="0"/>
              </a:rPr>
              <a:t> hormones and Vitamin </a:t>
            </a:r>
            <a:r>
              <a:rPr lang="en-US" sz="1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D</a:t>
            </a:r>
            <a:r>
              <a:rPr lang="en-US" sz="1600" dirty="0" smtClean="0">
                <a:latin typeface="Comic Sans MS" pitchFamily="66" charset="0"/>
              </a:rPr>
              <a:t>.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  <a:cs typeface="Arial" pitchFamily="34" charset="0"/>
              </a:rPr>
              <a:t>•</a:t>
            </a:r>
            <a:r>
              <a:rPr lang="en-US" sz="1600" dirty="0" smtClean="0">
                <a:latin typeface="Comic Sans MS" pitchFamily="66" charset="0"/>
              </a:rPr>
              <a:t> 	Our cell membranes contain cholesterol (in between the phospholipids) to help keep membrane “fluid” even when exposed to cooler temperatures.</a:t>
            </a:r>
            <a:endParaRPr lang="en-US" sz="1600" dirty="0" smtClean="0"/>
          </a:p>
        </p:txBody>
      </p:sp>
      <p:pic>
        <p:nvPicPr>
          <p:cNvPr id="22532" name="Picture 6" descr="formula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95600" y="1371600"/>
            <a:ext cx="4038600" cy="528638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4" name="Picture 15" descr="Cholesterol-3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38400"/>
            <a:ext cx="2209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17" descr="LipidBylayerCholestero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3581400"/>
            <a:ext cx="2209800" cy="21240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536" name="Picture 18" descr="Lava-lam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228600"/>
            <a:ext cx="11350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3573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5562600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r">
              <a:buFontTx/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Chemistry?</a:t>
            </a:r>
          </a:p>
          <a:p>
            <a:pPr algn="ctr">
              <a:buFontTx/>
              <a:buNone/>
            </a:pPr>
            <a:endParaRPr lang="en-US" sz="4800" b="1" dirty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072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5562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800" b="1" dirty="0" err="1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Chem</a:t>
            </a: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 + </a:t>
            </a:r>
            <a:r>
              <a:rPr lang="en-US" sz="4800" b="1" dirty="0" err="1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i</a:t>
            </a: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 +</a:t>
            </a:r>
            <a:r>
              <a:rPr lang="en-US" sz="4800" b="1" dirty="0" err="1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stry</a:t>
            </a: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Chemicals</a:t>
            </a:r>
          </a:p>
          <a:p>
            <a:pPr algn="just"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				in</a:t>
            </a:r>
          </a:p>
          <a:p>
            <a:pPr algn="just"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					History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History in Chemicals</a:t>
            </a: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ctr">
              <a:buFontTx/>
              <a:buNone/>
            </a:pPr>
            <a:endParaRPr lang="en-US" sz="4800" b="1" dirty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072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2743200" y="1676400"/>
            <a:ext cx="381000" cy="685800"/>
          </a:xfrm>
          <a:prstGeom prst="down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	</a:t>
            </a:r>
          </a:p>
          <a:p>
            <a:pPr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History </a:t>
            </a: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None/>
            </a:pPr>
            <a:r>
              <a:rPr lang="en-US" sz="4800" b="1" dirty="0" smtClean="0">
                <a:solidFill>
                  <a:srgbClr val="0000FF"/>
                </a:solidFill>
                <a:ea typeface="Times New Roman" pitchFamily="18" charset="0"/>
                <a:cs typeface="Arial" charset="0"/>
              </a:rPr>
              <a:t>History </a:t>
            </a: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just">
              <a:buFontTx/>
              <a:buNone/>
            </a:pPr>
            <a:endParaRPr lang="en-US" sz="4800" b="1" dirty="0" smtClean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  <a:p>
            <a:pPr algn="ctr">
              <a:buFontTx/>
              <a:buNone/>
            </a:pPr>
            <a:endParaRPr lang="en-US" sz="4800" b="1" dirty="0">
              <a:solidFill>
                <a:srgbClr val="0000FF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3072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3048000"/>
            <a:ext cx="762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2248694" y="3161506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21336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276600" y="4191000"/>
            <a:ext cx="1219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95800" y="1752600"/>
            <a:ext cx="1143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Birth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638800" y="21336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95800" y="3810000"/>
            <a:ext cx="14478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Death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1800" y="1828801"/>
            <a:ext cx="20574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Synthesis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943600" y="4191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858000" y="3810000"/>
            <a:ext cx="228600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Degradation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743200" y="5715000"/>
            <a:ext cx="1828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572000" y="5334001"/>
            <a:ext cx="22860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accent2">
                    <a:lumMod val="50000"/>
                  </a:schemeClr>
                </a:solidFill>
              </a:rPr>
              <a:t>Reaction</a:t>
            </a:r>
            <a:endParaRPr lang="en-US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229600" cy="4525963"/>
          </a:xfrm>
        </p:spPr>
        <p:txBody>
          <a:bodyPr/>
          <a:lstStyle/>
          <a:p>
            <a:r>
              <a:rPr lang="en-US" dirty="0" smtClean="0"/>
              <a:t>Reaction in Chemicals  = Chemistry</a:t>
            </a:r>
          </a:p>
          <a:p>
            <a:r>
              <a:rPr lang="en-US" dirty="0" smtClean="0"/>
              <a:t>Study of Chemical Reactions</a:t>
            </a:r>
          </a:p>
          <a:p>
            <a:endParaRPr lang="en-US" dirty="0" smtClean="0"/>
          </a:p>
          <a:p>
            <a:r>
              <a:rPr lang="en-US" dirty="0" smtClean="0"/>
              <a:t>Chemical reactions in Biological system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91000" y="2819400"/>
            <a:ext cx="3810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3581400"/>
            <a:ext cx="2530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</a:rPr>
              <a:t>Bio-Chemistry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609600"/>
            <a:ext cx="2895600" cy="45720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The Basics: </a:t>
            </a:r>
            <a:r>
              <a:rPr lang="en-US" altLang="en-US" i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Comic Sans MS" pitchFamily="66" charset="0"/>
              </a:rPr>
              <a:t>Periodic</a:t>
            </a:r>
          </a:p>
        </p:txBody>
      </p:sp>
      <p:pic>
        <p:nvPicPr>
          <p:cNvPr id="3" name="Picture 2" descr="Periodic_Tab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5562600" cy="6477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000" y="25908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WATCH THIS! </a:t>
            </a:r>
          </a:p>
          <a:p>
            <a:pPr algn="ctr"/>
            <a:r>
              <a:rPr lang="en-US" dirty="0" smtClean="0">
                <a:hlinkClick r:id="rId4"/>
              </a:rPr>
              <a:t>Amazing Chemical Reactions</a:t>
            </a:r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257800" y="5638800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 b="1" dirty="0" smtClean="0">
                <a:solidFill>
                  <a:srgbClr val="FF0000"/>
                </a:solidFill>
                <a:latin typeface="Comic Sans MS" pitchFamily="66" charset="0"/>
              </a:rPr>
              <a:t>WATCH THIS!  </a:t>
            </a:r>
            <a:r>
              <a:rPr lang="en-US" sz="1400" dirty="0">
                <a:latin typeface="Comic Sans MS" pitchFamily="66" charset="0"/>
              </a:rPr>
              <a:t>Daniel Radcliff </a:t>
            </a:r>
            <a:r>
              <a:rPr lang="en-US" sz="1050" dirty="0">
                <a:latin typeface="Comic Sans MS" pitchFamily="66" charset="0"/>
              </a:rPr>
              <a:t>(Harry Potter)</a:t>
            </a:r>
            <a:r>
              <a:rPr lang="en-US" sz="1050" b="1" dirty="0">
                <a:latin typeface="Comic Sans MS" pitchFamily="66" charset="0"/>
              </a:rPr>
              <a:t> </a:t>
            </a:r>
            <a:r>
              <a:rPr lang="en-US" sz="1400" dirty="0" smtClean="0">
                <a:latin typeface="Comic Sans MS" pitchFamily="66" charset="0"/>
              </a:rPr>
              <a:t>sings</a:t>
            </a:r>
            <a:r>
              <a:rPr lang="en-US" sz="1200" b="1" dirty="0" smtClean="0">
                <a:latin typeface="Comic Sans MS" pitchFamily="66" charset="0"/>
              </a:rPr>
              <a:t> </a:t>
            </a:r>
            <a:r>
              <a:rPr lang="en-US" sz="1400" b="1" dirty="0">
                <a:latin typeface="Comic Sans MS" pitchFamily="66" charset="0"/>
              </a:rPr>
              <a:t>“</a:t>
            </a:r>
            <a:r>
              <a:rPr lang="en-US" sz="1400" b="1" dirty="0">
                <a:latin typeface="Comic Sans MS" pitchFamily="66" charset="0"/>
                <a:hlinkClick r:id="rId5"/>
              </a:rPr>
              <a:t>The Element Song</a:t>
            </a:r>
            <a:r>
              <a:rPr lang="en-US" sz="1400" b="1" dirty="0" smtClean="0">
                <a:latin typeface="Comic Sans MS" pitchFamily="66" charset="0"/>
              </a:rPr>
              <a:t>”!</a:t>
            </a:r>
            <a:endParaRPr lang="en-US" sz="14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42672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3500" b="1" dirty="0" smtClean="0">
                <a:solidFill>
                  <a:srgbClr val="0070C0"/>
                </a:solidFill>
                <a:latin typeface="Comic Sans MS" pitchFamily="66" charset="0"/>
              </a:rPr>
              <a:t>Organic Molecules</a:t>
            </a:r>
            <a:r>
              <a:rPr lang="en-US" altLang="en-US" sz="1300" b="1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br>
              <a:rPr lang="en-US" altLang="en-US" sz="1300" b="1" dirty="0" smtClean="0">
                <a:solidFill>
                  <a:srgbClr val="0070C0"/>
                </a:solidFill>
                <a:latin typeface="Comic Sans MS" pitchFamily="66" charset="0"/>
              </a:rPr>
            </a:br>
            <a:r>
              <a:rPr lang="en-US" altLang="en-US" sz="3200" dirty="0" smtClean="0">
                <a:solidFill>
                  <a:srgbClr val="0070C0"/>
                </a:solidFill>
                <a:latin typeface="Comic Sans MS" pitchFamily="66" charset="0"/>
                <a:hlinkClick r:id="rId3"/>
              </a:rPr>
              <a:t>Carbohydrates</a:t>
            </a:r>
            <a:r>
              <a:rPr lang="en-US" altLang="en-US" sz="2400" dirty="0" smtClean="0">
                <a:solidFill>
                  <a:srgbClr val="0070C0"/>
                </a:solidFill>
              </a:rPr>
              <a:t> </a:t>
            </a:r>
            <a:r>
              <a:rPr lang="en-US" altLang="en-US" sz="2400" dirty="0" smtClean="0"/>
              <a:t/>
            </a:r>
            <a:br>
              <a:rPr lang="en-US" altLang="en-US" sz="24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34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latin typeface="Comic Sans MS" pitchFamily="66" charset="0"/>
                <a:cs typeface="Arial" charset="0"/>
              </a:rPr>
              <a:t>• “</a:t>
            </a:r>
            <a:r>
              <a:rPr lang="en-US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carbon</a:t>
            </a:r>
            <a:r>
              <a:rPr lang="en-US" altLang="en-US" sz="2000" dirty="0" smtClean="0">
                <a:latin typeface="Comic Sans MS" pitchFamily="66" charset="0"/>
              </a:rPr>
              <a:t>” </a:t>
            </a:r>
            <a:r>
              <a:rPr lang="en-US" altLang="en-US" sz="1800" dirty="0" smtClean="0">
                <a:latin typeface="Comic Sans MS" pitchFamily="66" charset="0"/>
              </a:rPr>
              <a:t>- hydrates”</a:t>
            </a:r>
          </a:p>
          <a:p>
            <a:pPr>
              <a:lnSpc>
                <a:spcPct val="90000"/>
              </a:lnSpc>
              <a:buNone/>
              <a:defRPr/>
            </a:pPr>
            <a:r>
              <a:rPr lang="en-US" altLang="en-US" sz="1800" dirty="0" smtClean="0">
                <a:latin typeface="Comic Sans MS" pitchFamily="66" charset="0"/>
              </a:rPr>
              <a:t> (</a:t>
            </a:r>
            <a:r>
              <a:rPr lang="en-US" altLang="en-US" sz="1800" dirty="0" smtClean="0">
                <a:solidFill>
                  <a:srgbClr val="FF0000"/>
                </a:solidFill>
                <a:latin typeface="Comic Sans MS" pitchFamily="66" charset="0"/>
              </a:rPr>
              <a:t>Hydrates is a substance that contains water</a:t>
            </a:r>
            <a:r>
              <a:rPr lang="en-US" altLang="en-US" sz="1800" dirty="0" smtClean="0">
                <a:latin typeface="Comic Sans MS" pitchFamily="66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latin typeface="Comic Sans MS" pitchFamily="66" charset="0"/>
                <a:cs typeface="Arial" charset="0"/>
              </a:rPr>
              <a:t>• </a:t>
            </a:r>
            <a:r>
              <a:rPr lang="en-US" altLang="en-US" sz="1800" dirty="0" smtClean="0">
                <a:latin typeface="Comic Sans MS" pitchFamily="66" charset="0"/>
              </a:rPr>
              <a:t>One carbon molecule to one water molecule </a:t>
            </a:r>
            <a:r>
              <a:rPr lang="en-US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(CH</a:t>
            </a:r>
            <a:r>
              <a:rPr lang="en-US" altLang="en-US" sz="2000" b="1" baseline="-25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2</a:t>
            </a:r>
            <a:r>
              <a:rPr lang="en-US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</a:rPr>
              <a:t>0)</a:t>
            </a:r>
            <a:r>
              <a:rPr lang="en-US" alt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n</a:t>
            </a:r>
            <a:r>
              <a:rPr lang="en-US" altLang="en-US" sz="1400" dirty="0" smtClean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latin typeface="Comic Sans MS" pitchFamily="66" charset="0"/>
                <a:cs typeface="Arial" charset="0"/>
              </a:rPr>
              <a:t>• </a:t>
            </a:r>
            <a:r>
              <a:rPr lang="en-US" alt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saccharide</a:t>
            </a:r>
            <a:r>
              <a:rPr lang="en-US" altLang="en-US" sz="1800" dirty="0" smtClean="0">
                <a:latin typeface="Comic Sans MS" pitchFamily="66" charset="0"/>
              </a:rPr>
              <a:t> is a synonym for </a:t>
            </a:r>
            <a:r>
              <a:rPr lang="en-US" altLang="en-US" sz="1800" dirty="0" smtClean="0">
                <a:latin typeface="Comic Sans MS" pitchFamily="66" charset="0"/>
                <a:hlinkClick r:id="rId3"/>
              </a:rPr>
              <a:t>carbohydrate</a:t>
            </a:r>
            <a:r>
              <a:rPr lang="en-US" altLang="en-US" sz="1800" dirty="0" smtClean="0">
                <a:latin typeface="Comic Sans MS" pitchFamily="66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2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1800" dirty="0" smtClean="0">
                <a:latin typeface="Comic Sans MS" pitchFamily="66" charset="0"/>
                <a:cs typeface="Arial" charset="0"/>
              </a:rPr>
              <a:t>• </a:t>
            </a:r>
            <a:r>
              <a:rPr lang="en-US" altLang="en-US" sz="1800" dirty="0" smtClean="0">
                <a:latin typeface="Comic Sans MS" pitchFamily="66" charset="0"/>
              </a:rPr>
              <a:t>The prefixes on the word “saccharide” relates to the size of the molecule </a:t>
            </a:r>
            <a:r>
              <a:rPr lang="en-US" altLang="en-US" sz="1600" dirty="0" smtClean="0">
                <a:latin typeface="Comic Sans MS" pitchFamily="66" charset="0"/>
              </a:rPr>
              <a:t>(mono-, di-, tri- poly-)</a:t>
            </a:r>
            <a:r>
              <a:rPr lang="en-US" altLang="en-US" sz="1800" dirty="0" smtClean="0">
                <a:latin typeface="Comic Sans MS" pitchFamily="66" charset="0"/>
              </a:rPr>
              <a:t>.</a:t>
            </a:r>
            <a:endParaRPr lang="en-US" altLang="en-US" sz="1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800" b="1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7239000" y="3505200"/>
            <a:ext cx="1676400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 smtClean="0">
                <a:solidFill>
                  <a:srgbClr val="D1CA2E"/>
                </a:solidFill>
                <a:latin typeface="Chalkduster"/>
                <a:cs typeface="Chalkduster"/>
              </a:rPr>
              <a:t>BOOGERS!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 smtClean="0"/>
              <a:t>You </a:t>
            </a:r>
            <a:r>
              <a:rPr lang="en-US" altLang="en-US" sz="1200" dirty="0"/>
              <a:t>probably know that </a:t>
            </a:r>
            <a:r>
              <a:rPr lang="en-US" altLang="en-US" sz="1200" dirty="0" smtClean="0"/>
              <a:t>jelly beans are full </a:t>
            </a:r>
            <a:r>
              <a:rPr lang="en-US" altLang="en-US" sz="1200" dirty="0"/>
              <a:t>of refined sugars…carbs. You may not know that boogers contain carbs as well. Boogers are dried-up mucus and dirty nose debris. Mucus is made mostly out of sugars and </a:t>
            </a:r>
            <a:r>
              <a:rPr lang="en-US" altLang="en-US" sz="1200" dirty="0">
                <a:hlinkClick r:id="rId4"/>
              </a:rPr>
              <a:t>protein</a:t>
            </a:r>
            <a:r>
              <a:rPr lang="en-US" altLang="en-US" sz="1200" dirty="0"/>
              <a:t>. 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200" dirty="0" smtClean="0"/>
          </a:p>
        </p:txBody>
      </p:sp>
      <p:pic>
        <p:nvPicPr>
          <p:cNvPr id="7173" name="Picture 19" descr="Sucros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4876800"/>
            <a:ext cx="5105400" cy="14061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harpenSoften amount="91000"/>
                    </a14:imgEffect>
                    <a14:imgEffect>
                      <a14:brightnessContrast bright="30000" contrast="26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2000" y="304800"/>
            <a:ext cx="3073400" cy="23050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Picture 2" descr="Giraffe's_tongu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447800"/>
            <a:ext cx="3276600" cy="32766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200909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smtClean="0">
                <a:solidFill>
                  <a:srgbClr val="FF0000"/>
                </a:solidFill>
                <a:latin typeface="Comic Sans MS" pitchFamily="66" charset="0"/>
              </a:rPr>
              <a:t>Organic Molecules -</a:t>
            </a:r>
            <a:r>
              <a:rPr lang="en-US" altLang="en-US" sz="3200" b="1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altLang="en-US" sz="3200" b="1" smtClean="0">
                <a:solidFill>
                  <a:srgbClr val="FF0000"/>
                </a:solidFill>
                <a:latin typeface="Comic Sans MS" pitchFamily="66" charset="0"/>
                <a:hlinkClick r:id="rId3"/>
              </a:rPr>
              <a:t>Proteins</a:t>
            </a:r>
            <a:endParaRPr lang="en-US" altLang="en-US" sz="3200" b="1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990600"/>
            <a:ext cx="4662488" cy="5867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600" b="1" dirty="0" smtClean="0">
                <a:latin typeface="Comic Sans MS" pitchFamily="66" charset="0"/>
              </a:rPr>
              <a:t>Proteins</a:t>
            </a:r>
            <a:r>
              <a:rPr lang="en-US" sz="1600" dirty="0" smtClean="0">
                <a:latin typeface="Comic Sans MS" pitchFamily="66" charset="0"/>
              </a:rPr>
              <a:t> are macromolecules,  </a:t>
            </a:r>
            <a:r>
              <a:rPr lang="en-US" sz="1600" b="1" dirty="0" smtClean="0">
                <a:latin typeface="Comic Sans MS" pitchFamily="66" charset="0"/>
              </a:rPr>
              <a:t>polymers</a:t>
            </a:r>
            <a:r>
              <a:rPr lang="en-US" sz="1600" dirty="0" smtClean="0">
                <a:latin typeface="Comic Sans MS" pitchFamily="66" charset="0"/>
              </a:rPr>
              <a:t> composed of monomers called…</a:t>
            </a:r>
          </a:p>
          <a:p>
            <a:pPr eaLnBrk="1" hangingPunct="1"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Amino acids </a:t>
            </a:r>
            <a:r>
              <a:rPr lang="en-US" sz="1600" dirty="0" smtClean="0">
                <a:latin typeface="Comic Sans MS" pitchFamily="66" charset="0"/>
              </a:rPr>
              <a:t>contain a: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	1. base amino group ( </a:t>
            </a:r>
            <a:r>
              <a:rPr lang="en-US" sz="1600" dirty="0" smtClean="0">
                <a:solidFill>
                  <a:srgbClr val="0000FF"/>
                </a:solidFill>
                <a:latin typeface="Comic Sans MS" pitchFamily="66" charset="0"/>
              </a:rPr>
              <a:t>-NH</a:t>
            </a:r>
            <a:r>
              <a:rPr lang="en-US" sz="1600" baseline="-25000" dirty="0" smtClean="0">
                <a:solidFill>
                  <a:srgbClr val="0000FF"/>
                </a:solidFill>
                <a:latin typeface="Comic Sans MS" pitchFamily="66" charset="0"/>
              </a:rPr>
              <a:t>2</a:t>
            </a:r>
            <a:r>
              <a:rPr lang="en-US" sz="1600" dirty="0" smtClean="0">
                <a:solidFill>
                  <a:schemeClr val="hlink"/>
                </a:solidFill>
                <a:latin typeface="Comic Sans MS" pitchFamily="66" charset="0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	2. acidic carboxyl group ( </a:t>
            </a:r>
            <a:r>
              <a:rPr lang="en-US" sz="1600" dirty="0" smtClean="0">
                <a:solidFill>
                  <a:srgbClr val="FF0000"/>
                </a:solidFill>
                <a:latin typeface="Comic Sans MS" pitchFamily="66" charset="0"/>
              </a:rPr>
              <a:t>-COOH</a:t>
            </a:r>
            <a:r>
              <a:rPr lang="en-US" sz="1600" dirty="0" smtClean="0">
                <a:latin typeface="Comic Sans MS" pitchFamily="66" charset="0"/>
              </a:rPr>
              <a:t>)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	3. hydrogen atom</a:t>
            </a:r>
          </a:p>
          <a:p>
            <a:pPr eaLnBrk="1" hangingPunct="1"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	…all attached to same carbon atom (the α –carbon…alpha carbon).</a:t>
            </a:r>
          </a:p>
          <a:p>
            <a:pPr eaLnBrk="1" hangingPunct="1"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600" dirty="0" smtClean="0">
                <a:latin typeface="Comic Sans MS" pitchFamily="66" charset="0"/>
              </a:rPr>
              <a:t>4. Fourth bond attaches α-carbon to a side group (--R) that varies among different amino acids.</a:t>
            </a:r>
          </a:p>
          <a:p>
            <a:pPr eaLnBrk="1" hangingPunct="1">
              <a:buFontTx/>
              <a:buNone/>
              <a:defRPr/>
            </a:pPr>
            <a:endParaRPr lang="en-US" sz="1600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endParaRPr lang="en-US" sz="1600" dirty="0">
              <a:latin typeface="Comic Sans MS" pitchFamily="66" charset="0"/>
            </a:endParaRPr>
          </a:p>
        </p:txBody>
      </p:sp>
      <p:pic>
        <p:nvPicPr>
          <p:cNvPr id="9220" name="Picture 4" descr="pep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62600" y="990600"/>
            <a:ext cx="3267075" cy="31369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400" y="4419600"/>
            <a:ext cx="3657600" cy="1970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Essential amino acids: </a:t>
            </a:r>
            <a:r>
              <a:rPr lang="en-US" dirty="0">
                <a:latin typeface="Comic Sans MS" pitchFamily="66" charset="0"/>
              </a:rPr>
              <a:t>Cannot be synthesized by the body. They must be ingested in the diet. </a:t>
            </a:r>
          </a:p>
          <a:p>
            <a:pPr algn="ctr">
              <a:defRPr/>
            </a:pPr>
            <a:r>
              <a:rPr lang="en-US" sz="1200" dirty="0">
                <a:latin typeface="Comic Sans MS" pitchFamily="66" charset="0"/>
              </a:rPr>
              <a:t>Arginine * </a:t>
            </a:r>
            <a:r>
              <a:rPr lang="en-US" sz="1200" dirty="0" err="1">
                <a:latin typeface="Comic Sans MS" pitchFamily="66" charset="0"/>
              </a:rPr>
              <a:t>Histidine</a:t>
            </a:r>
            <a:r>
              <a:rPr lang="en-US" sz="1200" dirty="0">
                <a:latin typeface="Comic Sans MS" pitchFamily="66" charset="0"/>
              </a:rPr>
              <a:t> * Methionine* Threonine * </a:t>
            </a:r>
            <a:r>
              <a:rPr lang="en-US" sz="1200" dirty="0" err="1">
                <a:latin typeface="Comic Sans MS" pitchFamily="66" charset="0"/>
              </a:rPr>
              <a:t>Valine</a:t>
            </a:r>
            <a:r>
              <a:rPr lang="en-US" sz="1200" dirty="0">
                <a:latin typeface="Comic Sans MS" pitchFamily="66" charset="0"/>
              </a:rPr>
              <a:t> * Isoleucine * Lysine * Phenylalanine * </a:t>
            </a:r>
            <a:br>
              <a:rPr lang="en-US" sz="1200" dirty="0">
                <a:latin typeface="Comic Sans MS" pitchFamily="66" charset="0"/>
              </a:rPr>
            </a:br>
            <a:r>
              <a:rPr lang="en-US" sz="1200" dirty="0">
                <a:latin typeface="Comic Sans MS" pitchFamily="66" charset="0"/>
              </a:rPr>
              <a:t>Tryptophan * </a:t>
            </a:r>
            <a:r>
              <a:rPr lang="en-US" sz="1200" dirty="0" err="1">
                <a:latin typeface="Comic Sans MS" pitchFamily="66" charset="0"/>
              </a:rPr>
              <a:t>Leucine</a:t>
            </a:r>
            <a:r>
              <a:rPr lang="en-US" sz="1200" dirty="0">
                <a:latin typeface="Comic Sans MS" pitchFamily="66" charset="0"/>
              </a:rPr>
              <a:t> </a:t>
            </a:r>
          </a:p>
          <a:p>
            <a:pPr>
              <a:defRPr/>
            </a:pPr>
            <a:endParaRPr lang="en-US" sz="1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644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001000" cy="792163"/>
          </a:xfrm>
        </p:spPr>
        <p:txBody>
          <a:bodyPr/>
          <a:lstStyle/>
          <a:p>
            <a:pPr algn="l" eaLnBrk="1" hangingPunct="1"/>
            <a:r>
              <a:rPr lang="en-US" altLang="en-US" sz="2800" smtClean="0">
                <a:solidFill>
                  <a:srgbClr val="FF0000"/>
                </a:solidFill>
                <a:latin typeface="Comic Sans MS" pitchFamily="66" charset="0"/>
              </a:rPr>
              <a:t>Organic Molecules </a:t>
            </a:r>
            <a:r>
              <a:rPr lang="en-US" altLang="en-US" sz="3200" smtClean="0">
                <a:solidFill>
                  <a:srgbClr val="FF0000"/>
                </a:solidFill>
                <a:latin typeface="Comic Sans MS" pitchFamily="66" charset="0"/>
              </a:rPr>
              <a:t>– </a:t>
            </a:r>
            <a:r>
              <a:rPr lang="en-US" altLang="en-US" sz="3200" b="1" smtClean="0">
                <a:solidFill>
                  <a:srgbClr val="FF0000"/>
                </a:solidFill>
                <a:latin typeface="Comic Sans MS" pitchFamily="66" charset="0"/>
              </a:rPr>
              <a:t>Proteins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Peptide Bonds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Link amino acids together in chains, like the beads on a necklace.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200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200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A </a:t>
            </a:r>
            <a:r>
              <a:rPr lang="en-US" sz="2000" b="1" dirty="0" smtClean="0">
                <a:latin typeface="Comic Sans MS" pitchFamily="66" charset="0"/>
              </a:rPr>
              <a:t>dipeptide </a:t>
            </a:r>
            <a:r>
              <a:rPr lang="en-US" sz="2000" dirty="0" smtClean="0">
                <a:latin typeface="Comic Sans MS" pitchFamily="66" charset="0"/>
              </a:rPr>
              <a:t>is 2 </a:t>
            </a:r>
            <a:r>
              <a:rPr lang="en-US" sz="2000" dirty="0" smtClean="0">
                <a:latin typeface="Comic Sans MS" pitchFamily="66" charset="0"/>
                <a:hlinkClick r:id="rId3"/>
              </a:rPr>
              <a:t>amino acids</a:t>
            </a:r>
            <a:r>
              <a:rPr lang="en-US" sz="2000" dirty="0" smtClean="0">
                <a:latin typeface="Comic Sans MS" pitchFamily="66" charset="0"/>
              </a:rPr>
              <a:t> linked together.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latin typeface="Comic Sans MS" pitchFamily="66" charset="0"/>
              </a:rPr>
              <a:t>A </a:t>
            </a:r>
            <a:r>
              <a:rPr lang="en-US" sz="2000" b="1" dirty="0" smtClean="0">
                <a:latin typeface="Comic Sans MS" pitchFamily="66" charset="0"/>
              </a:rPr>
              <a:t>polypeptide,</a:t>
            </a:r>
            <a:r>
              <a:rPr lang="en-US" sz="2000" dirty="0" smtClean="0">
                <a:latin typeface="Comic Sans MS" pitchFamily="66" charset="0"/>
              </a:rPr>
              <a:t> more than two.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 smtClean="0">
              <a:latin typeface="Comic Sans MS" pitchFamily="66" charset="0"/>
            </a:endParaRPr>
          </a:p>
        </p:txBody>
      </p:sp>
      <p:pic>
        <p:nvPicPr>
          <p:cNvPr id="10244" name="Picture 13" descr="pept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152400"/>
            <a:ext cx="2886075" cy="26670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6" name="Picture 14" descr="Protein-primary-structur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76800" y="3124200"/>
            <a:ext cx="3879850" cy="3382963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6884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401</Words>
  <Application>Microsoft Office PowerPoint</Application>
  <PresentationFormat>On-screen Show (4:3)</PresentationFormat>
  <Paragraphs>153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 BASIC CONCEPTS IN CHEMISTRY  </vt:lpstr>
      <vt:lpstr>Slide 2</vt:lpstr>
      <vt:lpstr>Slide 3</vt:lpstr>
      <vt:lpstr>Slide 4</vt:lpstr>
      <vt:lpstr>Slide 5</vt:lpstr>
      <vt:lpstr>Slide 6</vt:lpstr>
      <vt:lpstr> Organic Molecules  Carbohydrates   </vt:lpstr>
      <vt:lpstr>Organic Molecules - Proteins</vt:lpstr>
      <vt:lpstr>Organic Molecules – Proteins</vt:lpstr>
      <vt:lpstr>Organic Molecules – Nucleic Acids</vt:lpstr>
      <vt:lpstr> Organic Molecules – Lipids  (Fats, Phospholipids, Waxes &amp; Steroids) </vt:lpstr>
      <vt:lpstr>Organic Molecules – Lipids  (Fats, Phospholipids, Waxes &amp; Steroids)</vt:lpstr>
      <vt:lpstr>Organic Molecules – Lipids  (Fats, Phospholipids, Waxes &amp; Steroids)</vt:lpstr>
      <vt:lpstr>Organic Molecules – Lipids  (Fats, Phospholipids, Waxes &amp; Steroids)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Basic Concepts in Chemistry  </dc:title>
  <dc:creator>APPLE</dc:creator>
  <cp:lastModifiedBy>article</cp:lastModifiedBy>
  <cp:revision>6</cp:revision>
  <dcterms:created xsi:type="dcterms:W3CDTF">2006-08-16T00:00:00Z</dcterms:created>
  <dcterms:modified xsi:type="dcterms:W3CDTF">2022-05-07T10:56:09Z</dcterms:modified>
</cp:coreProperties>
</file>